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4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2" d="100"/>
          <a:sy n="102" d="100"/>
        </p:scale>
        <p:origin x="14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F113-A7AA-4FB6-8164-08802313BB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405B74-9D8C-4939-B951-02D9F7E036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A93CE8-E10B-47C8-B24B-915987ECD541}"/>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5" name="Footer Placeholder 4">
            <a:extLst>
              <a:ext uri="{FF2B5EF4-FFF2-40B4-BE49-F238E27FC236}">
                <a16:creationId xmlns:a16="http://schemas.microsoft.com/office/drawing/2014/main" id="{AD61D64C-5443-41F5-BC4F-37B053F0A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B0E58-4024-4736-BBEF-F21FA2DB50AA}"/>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499940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6BE6A-1786-4B85-AA3E-652AE05F44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6EF377-6AA8-47EF-8DFD-5999A1E033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835C98-4EDA-443A-BE82-7D471D1A8B8F}"/>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5" name="Footer Placeholder 4">
            <a:extLst>
              <a:ext uri="{FF2B5EF4-FFF2-40B4-BE49-F238E27FC236}">
                <a16:creationId xmlns:a16="http://schemas.microsoft.com/office/drawing/2014/main" id="{A1E36653-7521-4376-B95E-2C0AEA7DA4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DA3C5-E6CC-4D08-8003-C69D4C975910}"/>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4153140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3FC484-E4DA-4BA8-BF30-3830F16D52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6F24AD-B1C2-44D4-8987-48F9FD90F1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713E3-1F91-4B30-AA87-7B89B642D4D8}"/>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5" name="Footer Placeholder 4">
            <a:extLst>
              <a:ext uri="{FF2B5EF4-FFF2-40B4-BE49-F238E27FC236}">
                <a16:creationId xmlns:a16="http://schemas.microsoft.com/office/drawing/2014/main" id="{DE13274D-6B75-4742-ACD4-555B9D3AA8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454AAA-45DB-4E56-BC0B-8063CF99FD79}"/>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915119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745B7-063F-4052-92C1-4D984637F6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52EAD-99A3-4929-BD53-9111A39BCA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BB5F-C0AE-4F5F-81C0-8E4914AD7872}"/>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5" name="Footer Placeholder 4">
            <a:extLst>
              <a:ext uri="{FF2B5EF4-FFF2-40B4-BE49-F238E27FC236}">
                <a16:creationId xmlns:a16="http://schemas.microsoft.com/office/drawing/2014/main" id="{3FEFA962-F367-432F-B33E-E95679CED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A031CC-1859-4F7E-A6AB-86A1A89AB5CB}"/>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96071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F8CF-7E5B-4C91-B1F2-F07E99D73D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4FC91C8-E19A-404E-96E9-A3350FEBB1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430009-8BB3-4EB1-AC29-D41482BF9A35}"/>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5" name="Footer Placeholder 4">
            <a:extLst>
              <a:ext uri="{FF2B5EF4-FFF2-40B4-BE49-F238E27FC236}">
                <a16:creationId xmlns:a16="http://schemas.microsoft.com/office/drawing/2014/main" id="{39176B17-77AA-47FB-B4AC-E576CA443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15D7B-BB62-4643-A450-DFF24DD917D3}"/>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3820365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A1874-1E80-4894-9C8B-E82B80EFE5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706F86-8227-405A-B3C4-202C3E11C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177600-E3C0-4AC2-BCF2-1D2AAF69CF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CA934B-E29C-4AEA-9EDB-69E6EBA011D9}"/>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6" name="Footer Placeholder 5">
            <a:extLst>
              <a:ext uri="{FF2B5EF4-FFF2-40B4-BE49-F238E27FC236}">
                <a16:creationId xmlns:a16="http://schemas.microsoft.com/office/drawing/2014/main" id="{B3D6161E-BB46-4B84-BBAE-B66AE7E14E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2337A-160C-4C33-B99D-ADD8857DB58F}"/>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3304221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AD81-454D-4FB5-B000-6F13A0D6FC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71A2D4-B8CD-4AEA-AEF4-1CD5875DF5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966054-9B5D-454F-BD27-FE920AA8C7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7330BB-036C-48CD-9161-64113614CB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D62F0F-5169-45E0-B345-39D68DE8CF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969FF4-F545-45BB-86EC-65FADF4DAFAF}"/>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8" name="Footer Placeholder 7">
            <a:extLst>
              <a:ext uri="{FF2B5EF4-FFF2-40B4-BE49-F238E27FC236}">
                <a16:creationId xmlns:a16="http://schemas.microsoft.com/office/drawing/2014/main" id="{4D9444CC-7FA4-4645-8A46-FAEC428C0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926539-C0D3-440A-B4E7-CF65021583CC}"/>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2187307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1DA24-2F65-465E-88ED-DD6D0D5D9D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1FB44A-F439-4DE7-BE36-DAEF58CAFFCD}"/>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4" name="Footer Placeholder 3">
            <a:extLst>
              <a:ext uri="{FF2B5EF4-FFF2-40B4-BE49-F238E27FC236}">
                <a16:creationId xmlns:a16="http://schemas.microsoft.com/office/drawing/2014/main" id="{0A61699C-0705-41CE-AB89-35087D26F5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312471-E10E-4FFB-B79E-0D5C6E69CA3D}"/>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456733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A019BF-0D78-48D0-B8EE-58CA68986507}"/>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3" name="Footer Placeholder 2">
            <a:extLst>
              <a:ext uri="{FF2B5EF4-FFF2-40B4-BE49-F238E27FC236}">
                <a16:creationId xmlns:a16="http://schemas.microsoft.com/office/drawing/2014/main" id="{802AFD6A-B19F-46FC-A146-A1245776EB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F0E647-0C8E-4B78-BEC7-FD3D44F5AD82}"/>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2791440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C9A1-8761-4944-9FDE-DFC27C5E47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963C39-9717-4DAB-BACD-E717B00857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FE8631-5BC2-42EC-BC37-7110A9F292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00E63C-FF0E-42CC-95DD-D129EAF7FD89}"/>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6" name="Footer Placeholder 5">
            <a:extLst>
              <a:ext uri="{FF2B5EF4-FFF2-40B4-BE49-F238E27FC236}">
                <a16:creationId xmlns:a16="http://schemas.microsoft.com/office/drawing/2014/main" id="{64D6D646-B46C-48C5-8D27-70F06A7FBB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213411-0C60-4991-A823-0F9DDB7C1DCB}"/>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3185907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16B10-3CC7-42A3-86A4-CBE8836372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850A-AD44-49C6-9638-F113341171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47158E-B812-4448-9023-2613BAC5B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B112E9-549A-43A8-9AE7-26B3543CB3BF}"/>
              </a:ext>
            </a:extLst>
          </p:cNvPr>
          <p:cNvSpPr>
            <a:spLocks noGrp="1"/>
          </p:cNvSpPr>
          <p:nvPr>
            <p:ph type="dt" sz="half" idx="10"/>
          </p:nvPr>
        </p:nvSpPr>
        <p:spPr/>
        <p:txBody>
          <a:bodyPr/>
          <a:lstStyle/>
          <a:p>
            <a:fld id="{4CBFBC2D-9179-4069-AEF9-473AA12E0BB0}" type="datetimeFigureOut">
              <a:rPr lang="en-US" smtClean="0"/>
              <a:t>8/13/2020</a:t>
            </a:fld>
            <a:endParaRPr lang="en-US"/>
          </a:p>
        </p:txBody>
      </p:sp>
      <p:sp>
        <p:nvSpPr>
          <p:cNvPr id="6" name="Footer Placeholder 5">
            <a:extLst>
              <a:ext uri="{FF2B5EF4-FFF2-40B4-BE49-F238E27FC236}">
                <a16:creationId xmlns:a16="http://schemas.microsoft.com/office/drawing/2014/main" id="{7AB13881-CAF9-496D-B824-69F5E6BA5C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C4B778-3FAC-46DD-B198-8D1E2F69F752}"/>
              </a:ext>
            </a:extLst>
          </p:cNvPr>
          <p:cNvSpPr>
            <a:spLocks noGrp="1"/>
          </p:cNvSpPr>
          <p:nvPr>
            <p:ph type="sldNum" sz="quarter" idx="12"/>
          </p:nvPr>
        </p:nvSpPr>
        <p:spPr/>
        <p:txBody>
          <a:bodyPr/>
          <a:lstStyle/>
          <a:p>
            <a:fld id="{4B89C40A-3A01-4FDC-87B6-2EE77CA63F77}" type="slidenum">
              <a:rPr lang="en-US" smtClean="0"/>
              <a:t>‹#›</a:t>
            </a:fld>
            <a:endParaRPr lang="en-US"/>
          </a:p>
        </p:txBody>
      </p:sp>
    </p:spTree>
    <p:extLst>
      <p:ext uri="{BB962C8B-B14F-4D97-AF65-F5344CB8AC3E}">
        <p14:creationId xmlns:p14="http://schemas.microsoft.com/office/powerpoint/2010/main" val="3901374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C5CF6C-212A-4385-85E3-6848D65219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9BE379-6798-42FF-A115-049F799D41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624F6-F355-4FC4-A4DC-71FDC83C34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BFBC2D-9179-4069-AEF9-473AA12E0BB0}" type="datetimeFigureOut">
              <a:rPr lang="en-US" smtClean="0"/>
              <a:t>8/13/2020</a:t>
            </a:fld>
            <a:endParaRPr lang="en-US"/>
          </a:p>
        </p:txBody>
      </p:sp>
      <p:sp>
        <p:nvSpPr>
          <p:cNvPr id="5" name="Footer Placeholder 4">
            <a:extLst>
              <a:ext uri="{FF2B5EF4-FFF2-40B4-BE49-F238E27FC236}">
                <a16:creationId xmlns:a16="http://schemas.microsoft.com/office/drawing/2014/main" id="{34A64808-4B6D-4A21-9B67-D8E0F5F182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65E1BE-7F6A-41F9-880B-28FF887A03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9C40A-3A01-4FDC-87B6-2EE77CA63F77}" type="slidenum">
              <a:rPr lang="en-US" smtClean="0"/>
              <a:t>‹#›</a:t>
            </a:fld>
            <a:endParaRPr lang="en-US"/>
          </a:p>
        </p:txBody>
      </p:sp>
    </p:spTree>
    <p:extLst>
      <p:ext uri="{BB962C8B-B14F-4D97-AF65-F5344CB8AC3E}">
        <p14:creationId xmlns:p14="http://schemas.microsoft.com/office/powerpoint/2010/main" val="4032195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70563-9312-4F80-B7BA-CC830CF6D0B2}"/>
              </a:ext>
            </a:extLst>
          </p:cNvPr>
          <p:cNvSpPr>
            <a:spLocks noGrp="1"/>
          </p:cNvSpPr>
          <p:nvPr>
            <p:ph type="ctrTitle"/>
          </p:nvPr>
        </p:nvSpPr>
        <p:spPr>
          <a:xfrm>
            <a:off x="1524000" y="2235200"/>
            <a:ext cx="9144000" cy="2387600"/>
          </a:xfrm>
        </p:spPr>
        <p:txBody>
          <a:bodyPr>
            <a:normAutofit/>
          </a:bodyPr>
          <a:lstStyle/>
          <a:p>
            <a:r>
              <a:rPr lang="en-US" sz="8000" b="1" dirty="0">
                <a:gradFill flip="none" rotWithShape="1">
                  <a:gsLst>
                    <a:gs pos="48500">
                      <a:schemeClr val="bg1"/>
                    </a:gs>
                    <a:gs pos="97000">
                      <a:schemeClr val="accent1">
                        <a:lumMod val="70000"/>
                      </a:schemeClr>
                    </a:gs>
                  </a:gsLst>
                  <a:path path="circle">
                    <a:fillToRect l="50000" t="50000" r="50000" b="50000"/>
                  </a:path>
                  <a:tileRect/>
                </a:gradFill>
              </a:rPr>
              <a:t>Which city is the best for grabbing a pizza? </a:t>
            </a:r>
          </a:p>
        </p:txBody>
      </p:sp>
    </p:spTree>
    <p:extLst>
      <p:ext uri="{BB962C8B-B14F-4D97-AF65-F5344CB8AC3E}">
        <p14:creationId xmlns:p14="http://schemas.microsoft.com/office/powerpoint/2010/main" val="1843869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428A5-79F9-4792-9F3E-7AD887E170E9}"/>
              </a:ext>
            </a:extLst>
          </p:cNvPr>
          <p:cNvSpPr>
            <a:spLocks noGrp="1"/>
          </p:cNvSpPr>
          <p:nvPr>
            <p:ph type="title"/>
          </p:nvPr>
        </p:nvSpPr>
        <p:spPr/>
        <p:txBody>
          <a:bodyPr/>
          <a:lstStyle/>
          <a:p>
            <a:r>
              <a:rPr lang="en-US" b="1" dirty="0">
                <a:solidFill>
                  <a:schemeClr val="bg1"/>
                </a:solidFill>
              </a:rPr>
              <a:t>Background and business problem</a:t>
            </a:r>
          </a:p>
        </p:txBody>
      </p:sp>
      <p:sp>
        <p:nvSpPr>
          <p:cNvPr id="3" name="Content Placeholder 2">
            <a:extLst>
              <a:ext uri="{FF2B5EF4-FFF2-40B4-BE49-F238E27FC236}">
                <a16:creationId xmlns:a16="http://schemas.microsoft.com/office/drawing/2014/main" id="{04AC6EC8-22D1-467A-94AB-D3191C3D5360}"/>
              </a:ext>
            </a:extLst>
          </p:cNvPr>
          <p:cNvSpPr>
            <a:spLocks noGrp="1"/>
          </p:cNvSpPr>
          <p:nvPr>
            <p:ph idx="1"/>
          </p:nvPr>
        </p:nvSpPr>
        <p:spPr/>
        <p:txBody>
          <a:bodyPr/>
          <a:lstStyle/>
          <a:p>
            <a:pPr marL="0" indent="0">
              <a:buNone/>
            </a:pPr>
            <a:r>
              <a:rPr lang="en-US" b="1" dirty="0">
                <a:solidFill>
                  <a:schemeClr val="bg1"/>
                </a:solidFill>
              </a:rPr>
              <a:t>Pretend that you will travel to the US and you want to have a really good pizza while visiting there - just like the ones at home in Italy. The problem I aiming to solve is to </a:t>
            </a:r>
            <a:r>
              <a:rPr lang="en-US" b="1" dirty="0" err="1">
                <a:solidFill>
                  <a:schemeClr val="bg1"/>
                </a:solidFill>
              </a:rPr>
              <a:t>analyse</a:t>
            </a:r>
            <a:r>
              <a:rPr lang="en-US" b="1" dirty="0">
                <a:solidFill>
                  <a:schemeClr val="bg1"/>
                </a:solidFill>
              </a:rPr>
              <a:t> where we will find the best pizza in the US. However, let's say that you also would add some preferences with this pizza such as distance? This will be covered in this analysis.</a:t>
            </a:r>
          </a:p>
          <a:p>
            <a:pPr marL="0" indent="0">
              <a:buNone/>
            </a:pPr>
            <a:endParaRPr lang="en-US" b="1" dirty="0">
              <a:solidFill>
                <a:schemeClr val="bg1"/>
              </a:solidFill>
            </a:endParaRPr>
          </a:p>
        </p:txBody>
      </p:sp>
    </p:spTree>
    <p:extLst>
      <p:ext uri="{BB962C8B-B14F-4D97-AF65-F5344CB8AC3E}">
        <p14:creationId xmlns:p14="http://schemas.microsoft.com/office/powerpoint/2010/main" val="3903322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BEEB-9A01-4AA1-A2B2-BE35FD26124D}"/>
              </a:ext>
            </a:extLst>
          </p:cNvPr>
          <p:cNvSpPr>
            <a:spLocks noGrp="1"/>
          </p:cNvSpPr>
          <p:nvPr>
            <p:ph type="title"/>
          </p:nvPr>
        </p:nvSpPr>
        <p:spPr/>
        <p:txBody>
          <a:bodyPr/>
          <a:lstStyle/>
          <a:p>
            <a:r>
              <a:rPr lang="en-US" b="1" dirty="0">
                <a:solidFill>
                  <a:schemeClr val="bg1"/>
                </a:solidFill>
              </a:rPr>
              <a:t>What are the top 5 cities in the US? </a:t>
            </a:r>
          </a:p>
        </p:txBody>
      </p:sp>
      <p:sp>
        <p:nvSpPr>
          <p:cNvPr id="3" name="Content Placeholder 2">
            <a:extLst>
              <a:ext uri="{FF2B5EF4-FFF2-40B4-BE49-F238E27FC236}">
                <a16:creationId xmlns:a16="http://schemas.microsoft.com/office/drawing/2014/main" id="{BB507D75-B800-496E-BBE3-27BE63C6F51C}"/>
              </a:ext>
            </a:extLst>
          </p:cNvPr>
          <p:cNvSpPr>
            <a:spLocks noGrp="1"/>
          </p:cNvSpPr>
          <p:nvPr>
            <p:ph idx="1"/>
          </p:nvPr>
        </p:nvSpPr>
        <p:spPr/>
        <p:txBody>
          <a:bodyPr/>
          <a:lstStyle/>
          <a:p>
            <a:pPr marL="0" indent="0">
              <a:buNone/>
            </a:pPr>
            <a:r>
              <a:rPr lang="en-US" b="1" dirty="0">
                <a:solidFill>
                  <a:schemeClr val="bg1"/>
                </a:solidFill>
              </a:rPr>
              <a:t>We all know that the US is a really big country with many cities and of course, many pizza locations. Therefore, the analysis will be limited to the top 5 which in this case are: </a:t>
            </a:r>
          </a:p>
          <a:p>
            <a:pPr marL="0" indent="0">
              <a:buNone/>
            </a:pPr>
            <a:endParaRPr lang="en-US" b="1" dirty="0">
              <a:solidFill>
                <a:schemeClr val="bg1"/>
              </a:solidFill>
            </a:endParaRPr>
          </a:p>
          <a:p>
            <a:r>
              <a:rPr lang="en-US" b="1" dirty="0">
                <a:solidFill>
                  <a:schemeClr val="bg1"/>
                </a:solidFill>
              </a:rPr>
              <a:t>New York</a:t>
            </a:r>
          </a:p>
          <a:p>
            <a:r>
              <a:rPr lang="en-US" b="1" dirty="0">
                <a:solidFill>
                  <a:schemeClr val="bg1"/>
                </a:solidFill>
              </a:rPr>
              <a:t>Boston</a:t>
            </a:r>
          </a:p>
          <a:p>
            <a:r>
              <a:rPr lang="en-US" b="1" dirty="0">
                <a:solidFill>
                  <a:schemeClr val="bg1"/>
                </a:solidFill>
              </a:rPr>
              <a:t>Chicago </a:t>
            </a:r>
          </a:p>
          <a:p>
            <a:r>
              <a:rPr lang="en-US" b="1" dirty="0">
                <a:solidFill>
                  <a:schemeClr val="bg1"/>
                </a:solidFill>
              </a:rPr>
              <a:t>San Francisco</a:t>
            </a:r>
          </a:p>
          <a:p>
            <a:r>
              <a:rPr lang="en-US" b="1" dirty="0">
                <a:solidFill>
                  <a:schemeClr val="bg1"/>
                </a:solidFill>
              </a:rPr>
              <a:t>Jersey City</a:t>
            </a:r>
          </a:p>
        </p:txBody>
      </p:sp>
    </p:spTree>
    <p:extLst>
      <p:ext uri="{BB962C8B-B14F-4D97-AF65-F5344CB8AC3E}">
        <p14:creationId xmlns:p14="http://schemas.microsoft.com/office/powerpoint/2010/main" val="2498526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2B61-6AE1-4CD1-A4CD-7E93285670A7}"/>
              </a:ext>
            </a:extLst>
          </p:cNvPr>
          <p:cNvSpPr>
            <a:spLocks noGrp="1"/>
          </p:cNvSpPr>
          <p:nvPr>
            <p:ph type="title"/>
          </p:nvPr>
        </p:nvSpPr>
        <p:spPr/>
        <p:txBody>
          <a:bodyPr/>
          <a:lstStyle/>
          <a:p>
            <a:r>
              <a:rPr lang="en-US" b="1" dirty="0">
                <a:solidFill>
                  <a:schemeClr val="bg1"/>
                </a:solidFill>
              </a:rPr>
              <a:t>The results (1/5)</a:t>
            </a:r>
          </a:p>
        </p:txBody>
      </p:sp>
      <p:sp>
        <p:nvSpPr>
          <p:cNvPr id="3" name="Content Placeholder 2">
            <a:extLst>
              <a:ext uri="{FF2B5EF4-FFF2-40B4-BE49-F238E27FC236}">
                <a16:creationId xmlns:a16="http://schemas.microsoft.com/office/drawing/2014/main" id="{E449E1A1-FD4F-4C7C-9A31-81DABDC65369}"/>
              </a:ext>
            </a:extLst>
          </p:cNvPr>
          <p:cNvSpPr>
            <a:spLocks noGrp="1"/>
          </p:cNvSpPr>
          <p:nvPr>
            <p:ph idx="1"/>
          </p:nvPr>
        </p:nvSpPr>
        <p:spPr/>
        <p:txBody>
          <a:bodyPr/>
          <a:lstStyle/>
          <a:p>
            <a:pPr marL="0" indent="0">
              <a:buNone/>
            </a:pPr>
            <a:r>
              <a:rPr lang="en-US" b="1" dirty="0">
                <a:solidFill>
                  <a:schemeClr val="bg1"/>
                </a:solidFill>
              </a:rPr>
              <a:t>The density of pizza locations looked like this after calculating the mean coordinates and excluding outliers:</a:t>
            </a:r>
          </a:p>
        </p:txBody>
      </p:sp>
      <p:grpSp>
        <p:nvGrpSpPr>
          <p:cNvPr id="12" name="Group 11">
            <a:extLst>
              <a:ext uri="{FF2B5EF4-FFF2-40B4-BE49-F238E27FC236}">
                <a16:creationId xmlns:a16="http://schemas.microsoft.com/office/drawing/2014/main" id="{6AF676BA-4DCD-4F1B-BC2B-9EB7AFBE6612}"/>
              </a:ext>
            </a:extLst>
          </p:cNvPr>
          <p:cNvGrpSpPr/>
          <p:nvPr/>
        </p:nvGrpSpPr>
        <p:grpSpPr>
          <a:xfrm>
            <a:off x="3517769" y="2809188"/>
            <a:ext cx="5156462" cy="3082565"/>
            <a:chOff x="3517769" y="2809188"/>
            <a:chExt cx="5156462" cy="3082565"/>
          </a:xfrm>
        </p:grpSpPr>
        <p:sp>
          <p:nvSpPr>
            <p:cNvPr id="8" name="Rectangle 7">
              <a:extLst>
                <a:ext uri="{FF2B5EF4-FFF2-40B4-BE49-F238E27FC236}">
                  <a16:creationId xmlns:a16="http://schemas.microsoft.com/office/drawing/2014/main" id="{4A8F3619-A393-4212-A3B3-9059D784CB82}"/>
                </a:ext>
              </a:extLst>
            </p:cNvPr>
            <p:cNvSpPr/>
            <p:nvPr/>
          </p:nvSpPr>
          <p:spPr>
            <a:xfrm>
              <a:off x="3517769" y="2809188"/>
              <a:ext cx="5156462" cy="30825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600" b="1" dirty="0">
                  <a:solidFill>
                    <a:schemeClr val="tx1"/>
                  </a:solidFill>
                </a:rPr>
                <a:t>New York </a:t>
              </a:r>
            </a:p>
          </p:txBody>
        </p:sp>
        <p:pic>
          <p:nvPicPr>
            <p:cNvPr id="11" name="Picture 10">
              <a:extLst>
                <a:ext uri="{FF2B5EF4-FFF2-40B4-BE49-F238E27FC236}">
                  <a16:creationId xmlns:a16="http://schemas.microsoft.com/office/drawing/2014/main" id="{E30B1E73-91C4-41C0-9CDB-373702D37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8191" y="3506771"/>
              <a:ext cx="4055618" cy="2140750"/>
            </a:xfrm>
            <a:prstGeom prst="rect">
              <a:avLst/>
            </a:prstGeom>
          </p:spPr>
        </p:pic>
      </p:grpSp>
    </p:spTree>
    <p:extLst>
      <p:ext uri="{BB962C8B-B14F-4D97-AF65-F5344CB8AC3E}">
        <p14:creationId xmlns:p14="http://schemas.microsoft.com/office/powerpoint/2010/main" val="373000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2B61-6AE1-4CD1-A4CD-7E93285670A7}"/>
              </a:ext>
            </a:extLst>
          </p:cNvPr>
          <p:cNvSpPr>
            <a:spLocks noGrp="1"/>
          </p:cNvSpPr>
          <p:nvPr>
            <p:ph type="title"/>
          </p:nvPr>
        </p:nvSpPr>
        <p:spPr/>
        <p:txBody>
          <a:bodyPr/>
          <a:lstStyle/>
          <a:p>
            <a:r>
              <a:rPr lang="en-US" b="1" dirty="0">
                <a:solidFill>
                  <a:schemeClr val="bg1"/>
                </a:solidFill>
              </a:rPr>
              <a:t>The results (2/5)</a:t>
            </a:r>
          </a:p>
        </p:txBody>
      </p:sp>
      <p:sp>
        <p:nvSpPr>
          <p:cNvPr id="3" name="Content Placeholder 2">
            <a:extLst>
              <a:ext uri="{FF2B5EF4-FFF2-40B4-BE49-F238E27FC236}">
                <a16:creationId xmlns:a16="http://schemas.microsoft.com/office/drawing/2014/main" id="{E449E1A1-FD4F-4C7C-9A31-81DABDC65369}"/>
              </a:ext>
            </a:extLst>
          </p:cNvPr>
          <p:cNvSpPr>
            <a:spLocks noGrp="1"/>
          </p:cNvSpPr>
          <p:nvPr>
            <p:ph idx="1"/>
          </p:nvPr>
        </p:nvSpPr>
        <p:spPr/>
        <p:txBody>
          <a:bodyPr/>
          <a:lstStyle/>
          <a:p>
            <a:pPr marL="0" indent="0">
              <a:buNone/>
            </a:pPr>
            <a:r>
              <a:rPr lang="en-US" b="1" dirty="0">
                <a:solidFill>
                  <a:schemeClr val="bg1"/>
                </a:solidFill>
              </a:rPr>
              <a:t>The density of pizza locations looked like this after calculating the mean coordinates and excluding outliers:</a:t>
            </a:r>
          </a:p>
        </p:txBody>
      </p:sp>
      <p:sp>
        <p:nvSpPr>
          <p:cNvPr id="8" name="Rectangle 7">
            <a:extLst>
              <a:ext uri="{FF2B5EF4-FFF2-40B4-BE49-F238E27FC236}">
                <a16:creationId xmlns:a16="http://schemas.microsoft.com/office/drawing/2014/main" id="{4A8F3619-A393-4212-A3B3-9059D784CB82}"/>
              </a:ext>
            </a:extLst>
          </p:cNvPr>
          <p:cNvSpPr/>
          <p:nvPr/>
        </p:nvSpPr>
        <p:spPr>
          <a:xfrm>
            <a:off x="3517769" y="2809188"/>
            <a:ext cx="5156462" cy="30825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Chicago</a:t>
            </a:r>
          </a:p>
        </p:txBody>
      </p:sp>
      <p:pic>
        <p:nvPicPr>
          <p:cNvPr id="5" name="Picture 4">
            <a:extLst>
              <a:ext uri="{FF2B5EF4-FFF2-40B4-BE49-F238E27FC236}">
                <a16:creationId xmlns:a16="http://schemas.microsoft.com/office/drawing/2014/main" id="{0FC97367-6B1F-426B-A12E-7B89918759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9994" y="3429000"/>
            <a:ext cx="4152012" cy="2172415"/>
          </a:xfrm>
          <a:prstGeom prst="rect">
            <a:avLst/>
          </a:prstGeom>
        </p:spPr>
      </p:pic>
    </p:spTree>
    <p:extLst>
      <p:ext uri="{BB962C8B-B14F-4D97-AF65-F5344CB8AC3E}">
        <p14:creationId xmlns:p14="http://schemas.microsoft.com/office/powerpoint/2010/main" val="4147636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2B61-6AE1-4CD1-A4CD-7E93285670A7}"/>
              </a:ext>
            </a:extLst>
          </p:cNvPr>
          <p:cNvSpPr>
            <a:spLocks noGrp="1"/>
          </p:cNvSpPr>
          <p:nvPr>
            <p:ph type="title"/>
          </p:nvPr>
        </p:nvSpPr>
        <p:spPr/>
        <p:txBody>
          <a:bodyPr/>
          <a:lstStyle/>
          <a:p>
            <a:r>
              <a:rPr lang="en-US" b="1" dirty="0">
                <a:solidFill>
                  <a:schemeClr val="bg1"/>
                </a:solidFill>
              </a:rPr>
              <a:t>The results (3/5)</a:t>
            </a:r>
          </a:p>
        </p:txBody>
      </p:sp>
      <p:sp>
        <p:nvSpPr>
          <p:cNvPr id="3" name="Content Placeholder 2">
            <a:extLst>
              <a:ext uri="{FF2B5EF4-FFF2-40B4-BE49-F238E27FC236}">
                <a16:creationId xmlns:a16="http://schemas.microsoft.com/office/drawing/2014/main" id="{E449E1A1-FD4F-4C7C-9A31-81DABDC65369}"/>
              </a:ext>
            </a:extLst>
          </p:cNvPr>
          <p:cNvSpPr>
            <a:spLocks noGrp="1"/>
          </p:cNvSpPr>
          <p:nvPr>
            <p:ph idx="1"/>
          </p:nvPr>
        </p:nvSpPr>
        <p:spPr/>
        <p:txBody>
          <a:bodyPr/>
          <a:lstStyle/>
          <a:p>
            <a:pPr marL="0" indent="0">
              <a:buNone/>
            </a:pPr>
            <a:r>
              <a:rPr lang="en-US" b="1" dirty="0">
                <a:solidFill>
                  <a:schemeClr val="bg1"/>
                </a:solidFill>
              </a:rPr>
              <a:t>The density of pizza locations looked like this after calculating the mean coordinates and excluding outliers:</a:t>
            </a:r>
          </a:p>
        </p:txBody>
      </p:sp>
      <p:sp>
        <p:nvSpPr>
          <p:cNvPr id="8" name="Rectangle 7">
            <a:extLst>
              <a:ext uri="{FF2B5EF4-FFF2-40B4-BE49-F238E27FC236}">
                <a16:creationId xmlns:a16="http://schemas.microsoft.com/office/drawing/2014/main" id="{4A8F3619-A393-4212-A3B3-9059D784CB82}"/>
              </a:ext>
            </a:extLst>
          </p:cNvPr>
          <p:cNvSpPr/>
          <p:nvPr/>
        </p:nvSpPr>
        <p:spPr>
          <a:xfrm>
            <a:off x="3517769" y="2809188"/>
            <a:ext cx="5156462" cy="30825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San Francisco</a:t>
            </a:r>
          </a:p>
        </p:txBody>
      </p:sp>
      <p:pic>
        <p:nvPicPr>
          <p:cNvPr id="6" name="Picture 5">
            <a:extLst>
              <a:ext uri="{FF2B5EF4-FFF2-40B4-BE49-F238E27FC236}">
                <a16:creationId xmlns:a16="http://schemas.microsoft.com/office/drawing/2014/main" id="{58D2F8BF-EE2F-4CC2-8AD3-A4991F787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1087" y="3429000"/>
            <a:ext cx="4349825" cy="2307180"/>
          </a:xfrm>
          <a:prstGeom prst="rect">
            <a:avLst/>
          </a:prstGeom>
        </p:spPr>
      </p:pic>
    </p:spTree>
    <p:extLst>
      <p:ext uri="{BB962C8B-B14F-4D97-AF65-F5344CB8AC3E}">
        <p14:creationId xmlns:p14="http://schemas.microsoft.com/office/powerpoint/2010/main" val="148699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2B61-6AE1-4CD1-A4CD-7E93285670A7}"/>
              </a:ext>
            </a:extLst>
          </p:cNvPr>
          <p:cNvSpPr>
            <a:spLocks noGrp="1"/>
          </p:cNvSpPr>
          <p:nvPr>
            <p:ph type="title"/>
          </p:nvPr>
        </p:nvSpPr>
        <p:spPr/>
        <p:txBody>
          <a:bodyPr/>
          <a:lstStyle/>
          <a:p>
            <a:r>
              <a:rPr lang="en-US" b="1" dirty="0">
                <a:solidFill>
                  <a:schemeClr val="bg1"/>
                </a:solidFill>
              </a:rPr>
              <a:t>The results (4/5)</a:t>
            </a:r>
          </a:p>
        </p:txBody>
      </p:sp>
      <p:sp>
        <p:nvSpPr>
          <p:cNvPr id="3" name="Content Placeholder 2">
            <a:extLst>
              <a:ext uri="{FF2B5EF4-FFF2-40B4-BE49-F238E27FC236}">
                <a16:creationId xmlns:a16="http://schemas.microsoft.com/office/drawing/2014/main" id="{E449E1A1-FD4F-4C7C-9A31-81DABDC65369}"/>
              </a:ext>
            </a:extLst>
          </p:cNvPr>
          <p:cNvSpPr>
            <a:spLocks noGrp="1"/>
          </p:cNvSpPr>
          <p:nvPr>
            <p:ph idx="1"/>
          </p:nvPr>
        </p:nvSpPr>
        <p:spPr/>
        <p:txBody>
          <a:bodyPr/>
          <a:lstStyle/>
          <a:p>
            <a:pPr marL="0" indent="0">
              <a:buNone/>
            </a:pPr>
            <a:r>
              <a:rPr lang="en-US" b="1" dirty="0">
                <a:solidFill>
                  <a:schemeClr val="bg1"/>
                </a:solidFill>
              </a:rPr>
              <a:t>The density of pizza locations looked like this after calculating the mean coordinates and excluding outliers:</a:t>
            </a:r>
          </a:p>
        </p:txBody>
      </p:sp>
      <p:sp>
        <p:nvSpPr>
          <p:cNvPr id="8" name="Rectangle 7">
            <a:extLst>
              <a:ext uri="{FF2B5EF4-FFF2-40B4-BE49-F238E27FC236}">
                <a16:creationId xmlns:a16="http://schemas.microsoft.com/office/drawing/2014/main" id="{4A8F3619-A393-4212-A3B3-9059D784CB82}"/>
              </a:ext>
            </a:extLst>
          </p:cNvPr>
          <p:cNvSpPr/>
          <p:nvPr/>
        </p:nvSpPr>
        <p:spPr>
          <a:xfrm>
            <a:off x="3517769" y="2809188"/>
            <a:ext cx="5156462" cy="30825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Jersey City</a:t>
            </a:r>
          </a:p>
        </p:txBody>
      </p:sp>
      <p:pic>
        <p:nvPicPr>
          <p:cNvPr id="5" name="Picture 4">
            <a:extLst>
              <a:ext uri="{FF2B5EF4-FFF2-40B4-BE49-F238E27FC236}">
                <a16:creationId xmlns:a16="http://schemas.microsoft.com/office/drawing/2014/main" id="{10E426A2-7F35-40FE-AC28-2F6FF82E4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7059" y="3629320"/>
            <a:ext cx="3717881" cy="1890096"/>
          </a:xfrm>
          <a:prstGeom prst="rect">
            <a:avLst/>
          </a:prstGeom>
        </p:spPr>
      </p:pic>
    </p:spTree>
    <p:extLst>
      <p:ext uri="{BB962C8B-B14F-4D97-AF65-F5344CB8AC3E}">
        <p14:creationId xmlns:p14="http://schemas.microsoft.com/office/powerpoint/2010/main" val="4253869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2B61-6AE1-4CD1-A4CD-7E93285670A7}"/>
              </a:ext>
            </a:extLst>
          </p:cNvPr>
          <p:cNvSpPr>
            <a:spLocks noGrp="1"/>
          </p:cNvSpPr>
          <p:nvPr>
            <p:ph type="title"/>
          </p:nvPr>
        </p:nvSpPr>
        <p:spPr/>
        <p:txBody>
          <a:bodyPr/>
          <a:lstStyle/>
          <a:p>
            <a:r>
              <a:rPr lang="en-US" b="1" dirty="0">
                <a:solidFill>
                  <a:schemeClr val="bg1"/>
                </a:solidFill>
              </a:rPr>
              <a:t>The results (5/5)</a:t>
            </a:r>
          </a:p>
        </p:txBody>
      </p:sp>
      <p:sp>
        <p:nvSpPr>
          <p:cNvPr id="3" name="Content Placeholder 2">
            <a:extLst>
              <a:ext uri="{FF2B5EF4-FFF2-40B4-BE49-F238E27FC236}">
                <a16:creationId xmlns:a16="http://schemas.microsoft.com/office/drawing/2014/main" id="{E449E1A1-FD4F-4C7C-9A31-81DABDC65369}"/>
              </a:ext>
            </a:extLst>
          </p:cNvPr>
          <p:cNvSpPr>
            <a:spLocks noGrp="1"/>
          </p:cNvSpPr>
          <p:nvPr>
            <p:ph idx="1"/>
          </p:nvPr>
        </p:nvSpPr>
        <p:spPr/>
        <p:txBody>
          <a:bodyPr/>
          <a:lstStyle/>
          <a:p>
            <a:pPr marL="0" indent="0">
              <a:buNone/>
            </a:pPr>
            <a:r>
              <a:rPr lang="en-US" b="1" dirty="0">
                <a:solidFill>
                  <a:schemeClr val="bg1"/>
                </a:solidFill>
              </a:rPr>
              <a:t>The density of pizza locations looked like this after calculating the mean coordinates and excluding outliers:</a:t>
            </a:r>
          </a:p>
        </p:txBody>
      </p:sp>
      <p:sp>
        <p:nvSpPr>
          <p:cNvPr id="8" name="Rectangle 7">
            <a:extLst>
              <a:ext uri="{FF2B5EF4-FFF2-40B4-BE49-F238E27FC236}">
                <a16:creationId xmlns:a16="http://schemas.microsoft.com/office/drawing/2014/main" id="{4A8F3619-A393-4212-A3B3-9059D784CB82}"/>
              </a:ext>
            </a:extLst>
          </p:cNvPr>
          <p:cNvSpPr/>
          <p:nvPr/>
        </p:nvSpPr>
        <p:spPr>
          <a:xfrm>
            <a:off x="3517769" y="2809188"/>
            <a:ext cx="5156462" cy="30825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Boston</a:t>
            </a:r>
          </a:p>
        </p:txBody>
      </p:sp>
      <p:pic>
        <p:nvPicPr>
          <p:cNvPr id="6" name="Picture 5">
            <a:extLst>
              <a:ext uri="{FF2B5EF4-FFF2-40B4-BE49-F238E27FC236}">
                <a16:creationId xmlns:a16="http://schemas.microsoft.com/office/drawing/2014/main" id="{C0B53E1D-2339-4F8E-9024-FC19FBA8D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1980" y="3429000"/>
            <a:ext cx="4728040" cy="2354021"/>
          </a:xfrm>
          <a:prstGeom prst="rect">
            <a:avLst/>
          </a:prstGeom>
        </p:spPr>
      </p:pic>
    </p:spTree>
    <p:extLst>
      <p:ext uri="{BB962C8B-B14F-4D97-AF65-F5344CB8AC3E}">
        <p14:creationId xmlns:p14="http://schemas.microsoft.com/office/powerpoint/2010/main" val="364886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CCA33-6C42-42C5-8C3D-6B8580C5F064}"/>
              </a:ext>
            </a:extLst>
          </p:cNvPr>
          <p:cNvSpPr/>
          <p:nvPr/>
        </p:nvSpPr>
        <p:spPr>
          <a:xfrm>
            <a:off x="7682846" y="1178351"/>
            <a:ext cx="2083324" cy="647274"/>
          </a:xfrm>
          <a:prstGeom prst="rect">
            <a:avLst/>
          </a:prstGeom>
          <a:solidFill>
            <a:srgbClr val="181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Conclusion</a:t>
            </a:r>
          </a:p>
        </p:txBody>
      </p:sp>
      <p:sp>
        <p:nvSpPr>
          <p:cNvPr id="5" name="Rectangle 4">
            <a:extLst>
              <a:ext uri="{FF2B5EF4-FFF2-40B4-BE49-F238E27FC236}">
                <a16:creationId xmlns:a16="http://schemas.microsoft.com/office/drawing/2014/main" id="{A6A23DAD-A939-4C48-8E0C-6349D1DD01C2}"/>
              </a:ext>
            </a:extLst>
          </p:cNvPr>
          <p:cNvSpPr/>
          <p:nvPr/>
        </p:nvSpPr>
        <p:spPr>
          <a:xfrm>
            <a:off x="6473858" y="1825625"/>
            <a:ext cx="4438454" cy="3166587"/>
          </a:xfrm>
          <a:prstGeom prst="rect">
            <a:avLst/>
          </a:prstGeom>
          <a:solidFill>
            <a:srgbClr val="181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This study concluded that Jersey City is the best city to have a pizza that meets the predefined conditions. However, it should be noted that if the outlier would not be identified then the recommendation would have been New York. This is something that is utterly important when </a:t>
            </a:r>
            <a:r>
              <a:rPr lang="en-US" sz="1600" dirty="0" err="1"/>
              <a:t>analysing</a:t>
            </a:r>
            <a:r>
              <a:rPr lang="en-US" sz="1600" dirty="0"/>
              <a:t> data that you have to consider if there are any noises e.g. outliers that can screw the results, and a recommendation for future analysis is that to look at everything and maybe do one or two comparisons with different statistics models.</a:t>
            </a:r>
          </a:p>
          <a:p>
            <a:endParaRPr lang="en-US" sz="1200" dirty="0"/>
          </a:p>
        </p:txBody>
      </p:sp>
    </p:spTree>
    <p:extLst>
      <p:ext uri="{BB962C8B-B14F-4D97-AF65-F5344CB8AC3E}">
        <p14:creationId xmlns:p14="http://schemas.microsoft.com/office/powerpoint/2010/main" val="1953235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42F4636787764C800E6A641C74FCCB" ma:contentTypeVersion="13" ma:contentTypeDescription="Create a new document." ma:contentTypeScope="" ma:versionID="7f4cf5d7ed3b3d69e75a575c22e927b9">
  <xsd:schema xmlns:xsd="http://www.w3.org/2001/XMLSchema" xmlns:xs="http://www.w3.org/2001/XMLSchema" xmlns:p="http://schemas.microsoft.com/office/2006/metadata/properties" xmlns:ns3="eac844b8-5755-4daa-b9af-0154be7cfbe7" xmlns:ns4="ceea7443-5f6c-4e91-87e3-743bed91c793" targetNamespace="http://schemas.microsoft.com/office/2006/metadata/properties" ma:root="true" ma:fieldsID="f13cbc61ab0362bd4c3039f65986b06b" ns3:_="" ns4:_="">
    <xsd:import namespace="eac844b8-5755-4daa-b9af-0154be7cfbe7"/>
    <xsd:import namespace="ceea7443-5f6c-4e91-87e3-743bed91c79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AutoKeyPoints" minOccurs="0"/>
                <xsd:element ref="ns3:MediaServiceKeyPoint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c844b8-5755-4daa-b9af-0154be7cfb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ea7443-5f6c-4e91-87e3-743bed91c79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7BA4EA-2D40-4059-AE72-EF185E292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c844b8-5755-4daa-b9af-0154be7cfbe7"/>
    <ds:schemaRef ds:uri="ceea7443-5f6c-4e91-87e3-743bed91c7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D7EFFF-5757-4184-92F6-772E9388BCC9}">
  <ds:schemaRefs>
    <ds:schemaRef ds:uri="http://schemas.microsoft.com/sharepoint/v3/contenttype/forms"/>
  </ds:schemaRefs>
</ds:datastoreItem>
</file>

<file path=customXml/itemProps3.xml><?xml version="1.0" encoding="utf-8"?>
<ds:datastoreItem xmlns:ds="http://schemas.openxmlformats.org/officeDocument/2006/customXml" ds:itemID="{FD6FD1EA-E82D-4DB0-A705-A2F47E1E5817}">
  <ds:schemaRefs>
    <ds:schemaRef ds:uri="ceea7443-5f6c-4e91-87e3-743bed91c793"/>
    <ds:schemaRef ds:uri="http://schemas.microsoft.com/office/infopath/2007/PartnerControls"/>
    <ds:schemaRef ds:uri="http://www.w3.org/XML/1998/namespace"/>
    <ds:schemaRef ds:uri="http://schemas.openxmlformats.org/package/2006/metadata/core-properties"/>
    <ds:schemaRef ds:uri="http://schemas.microsoft.com/office/2006/documentManagement/types"/>
    <ds:schemaRef ds:uri="http://schemas.microsoft.com/office/2006/metadata/properties"/>
    <ds:schemaRef ds:uri="http://purl.org/dc/elements/1.1/"/>
    <ds:schemaRef ds:uri="http://purl.org/dc/terms/"/>
    <ds:schemaRef ds:uri="http://purl.org/dc/dcmitype/"/>
    <ds:schemaRef ds:uri="eac844b8-5755-4daa-b9af-0154be7cfbe7"/>
  </ds:schemaRefs>
</ds:datastoreItem>
</file>

<file path=docProps/app.xml><?xml version="1.0" encoding="utf-8"?>
<Properties xmlns="http://schemas.openxmlformats.org/officeDocument/2006/extended-properties" xmlns:vt="http://schemas.openxmlformats.org/officeDocument/2006/docPropsVTypes">
  <TotalTime>18</TotalTime>
  <Words>364</Words>
  <Application>Microsoft Office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Which city is the best for grabbing a pizza? </vt:lpstr>
      <vt:lpstr>Background and business problem</vt:lpstr>
      <vt:lpstr>What are the top 5 cities in the US? </vt:lpstr>
      <vt:lpstr>The results (1/5)</vt:lpstr>
      <vt:lpstr>The results (2/5)</vt:lpstr>
      <vt:lpstr>The results (3/5)</vt:lpstr>
      <vt:lpstr>The results (4/5)</vt:lpstr>
      <vt:lpstr>The results (5/5)</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Which city is the best for grabbing a pizza? </dc:title>
  <dc:creator>Do Nguyen, Helena</dc:creator>
  <cp:lastModifiedBy>Do Nguyen, Helena</cp:lastModifiedBy>
  <cp:revision>3</cp:revision>
  <dcterms:created xsi:type="dcterms:W3CDTF">2020-08-13T13:26:52Z</dcterms:created>
  <dcterms:modified xsi:type="dcterms:W3CDTF">2020-08-13T13:44:58Z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0x0101004142F4636787764C800E6A641C74FCCB</vt:lpwstr>
  </property>
</Properties>
</file>